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1"/>
  </p:notesMasterIdLst>
  <p:sldIdLst>
    <p:sldId id="4631" r:id="rId3"/>
    <p:sldId id="4122" r:id="rId4"/>
    <p:sldId id="4047" r:id="rId5"/>
    <p:sldId id="306" r:id="rId6"/>
    <p:sldId id="293" r:id="rId7"/>
    <p:sldId id="297" r:id="rId8"/>
    <p:sldId id="298" r:id="rId9"/>
    <p:sldId id="299" r:id="rId10"/>
    <p:sldId id="300" r:id="rId11"/>
    <p:sldId id="301" r:id="rId12"/>
    <p:sldId id="4734" r:id="rId13"/>
    <p:sldId id="4735" r:id="rId14"/>
    <p:sldId id="4736" r:id="rId15"/>
    <p:sldId id="4737" r:id="rId16"/>
    <p:sldId id="4738" r:id="rId17"/>
    <p:sldId id="4739" r:id="rId18"/>
    <p:sldId id="361" r:id="rId19"/>
    <p:sldId id="362" r:id="rId20"/>
    <p:sldId id="363" r:id="rId21"/>
    <p:sldId id="4731" r:id="rId22"/>
    <p:sldId id="4733" r:id="rId23"/>
    <p:sldId id="4732" r:id="rId24"/>
    <p:sldId id="366" r:id="rId25"/>
    <p:sldId id="367" r:id="rId26"/>
    <p:sldId id="4508" r:id="rId27"/>
    <p:sldId id="4730" r:id="rId28"/>
    <p:sldId id="4509" r:id="rId29"/>
    <p:sldId id="471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07-11-2022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p.cloud.sap/doc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359375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19716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294295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66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104462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A97FD-2592-51B7-F52A-1090CA17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15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6E61F-58A4-EC97-656C-B26C67A8B183}"/>
              </a:ext>
            </a:extLst>
          </p:cNvPr>
          <p:cNvSpPr/>
          <p:nvPr/>
        </p:nvSpPr>
        <p:spPr>
          <a:xfrm>
            <a:off x="1390261" y="3834882"/>
            <a:ext cx="2202025" cy="84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Ms</a:t>
            </a:r>
            <a:r>
              <a:rPr lang="en-US" dirty="0"/>
              <a:t> - java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DBA465-4F4D-A348-A1A4-E4C9C39FE9C6}"/>
              </a:ext>
            </a:extLst>
          </p:cNvPr>
          <p:cNvSpPr/>
          <p:nvPr/>
        </p:nvSpPr>
        <p:spPr>
          <a:xfrm>
            <a:off x="4015273" y="3834881"/>
            <a:ext cx="2202025" cy="84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Ms</a:t>
            </a:r>
            <a:r>
              <a:rPr lang="en-US" dirty="0"/>
              <a:t> - 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AB110-6BE8-80EA-3A53-7FB4706FF2C0}"/>
              </a:ext>
            </a:extLst>
          </p:cNvPr>
          <p:cNvSpPr/>
          <p:nvPr/>
        </p:nvSpPr>
        <p:spPr>
          <a:xfrm>
            <a:off x="6823788" y="3834882"/>
            <a:ext cx="2202025" cy="84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Ms</a:t>
            </a:r>
            <a:r>
              <a:rPr lang="en-US" dirty="0"/>
              <a:t> - </a:t>
            </a:r>
            <a:r>
              <a:rPr lang="en-US" dirty="0" err="1"/>
              <a:t>hana</a:t>
            </a:r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D4216E4-F1E6-615B-B847-98A4E454AC56}"/>
              </a:ext>
            </a:extLst>
          </p:cNvPr>
          <p:cNvSpPr/>
          <p:nvPr/>
        </p:nvSpPr>
        <p:spPr>
          <a:xfrm>
            <a:off x="2920482" y="3536302"/>
            <a:ext cx="485191" cy="2985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349B7CD-AFEE-CE88-2175-8E333CE07228}"/>
              </a:ext>
            </a:extLst>
          </p:cNvPr>
          <p:cNvSpPr/>
          <p:nvPr/>
        </p:nvSpPr>
        <p:spPr>
          <a:xfrm>
            <a:off x="5638800" y="3539412"/>
            <a:ext cx="485191" cy="2985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FD12EF4-1173-6EDB-87D7-3C1741DCEB14}"/>
              </a:ext>
            </a:extLst>
          </p:cNvPr>
          <p:cNvSpPr/>
          <p:nvPr/>
        </p:nvSpPr>
        <p:spPr>
          <a:xfrm>
            <a:off x="8531292" y="3539412"/>
            <a:ext cx="485191" cy="2985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BCB2-97DC-7C7B-58E9-EF99BC1D60F6}"/>
              </a:ext>
            </a:extLst>
          </p:cNvPr>
          <p:cNvSpPr txBox="1"/>
          <p:nvPr/>
        </p:nvSpPr>
        <p:spPr>
          <a:xfrm>
            <a:off x="2827176" y="3060441"/>
            <a:ext cx="765110" cy="368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0D28B-1636-B68D-101F-DA98B7868D3F}"/>
              </a:ext>
            </a:extLst>
          </p:cNvPr>
          <p:cNvSpPr txBox="1"/>
          <p:nvPr/>
        </p:nvSpPr>
        <p:spPr>
          <a:xfrm>
            <a:off x="5713445" y="3077547"/>
            <a:ext cx="765110" cy="368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16A97-C1C6-3608-B1A1-97C6421D7207}"/>
              </a:ext>
            </a:extLst>
          </p:cNvPr>
          <p:cNvSpPr txBox="1"/>
          <p:nvPr/>
        </p:nvSpPr>
        <p:spPr>
          <a:xfrm>
            <a:off x="8599714" y="3077547"/>
            <a:ext cx="765110" cy="368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url3</a:t>
            </a:r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0FA3D55C-5C5E-DCCD-457C-F5F065D6DAD3}"/>
              </a:ext>
            </a:extLst>
          </p:cNvPr>
          <p:cNvSpPr/>
          <p:nvPr/>
        </p:nvSpPr>
        <p:spPr>
          <a:xfrm>
            <a:off x="4800600" y="270588"/>
            <a:ext cx="718458" cy="69046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834E8B-3160-303F-BDED-8C221025DC70}"/>
              </a:ext>
            </a:extLst>
          </p:cNvPr>
          <p:cNvSpPr/>
          <p:nvPr/>
        </p:nvSpPr>
        <p:spPr>
          <a:xfrm>
            <a:off x="1054359" y="1773026"/>
            <a:ext cx="8310465" cy="102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 (Node </a:t>
            </a:r>
            <a:r>
              <a:rPr lang="en-US" dirty="0" err="1"/>
              <a:t>js</a:t>
            </a:r>
            <a:r>
              <a:rPr lang="en-US" dirty="0"/>
              <a:t> app)</a:t>
            </a: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7F26B94F-820D-F1BB-D74C-8F8AC75C880B}"/>
              </a:ext>
            </a:extLst>
          </p:cNvPr>
          <p:cNvSpPr/>
          <p:nvPr/>
        </p:nvSpPr>
        <p:spPr>
          <a:xfrm rot="11122131">
            <a:off x="5834417" y="3135777"/>
            <a:ext cx="1268964" cy="5178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8E22DDD6-5399-9FA7-E9DE-97102DD15DDC}"/>
              </a:ext>
            </a:extLst>
          </p:cNvPr>
          <p:cNvSpPr/>
          <p:nvPr/>
        </p:nvSpPr>
        <p:spPr>
          <a:xfrm rot="11122131">
            <a:off x="3082212" y="3320058"/>
            <a:ext cx="1268964" cy="5178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14108F44-65E3-615F-E63F-2D9E75A90198}"/>
              </a:ext>
            </a:extLst>
          </p:cNvPr>
          <p:cNvSpPr/>
          <p:nvPr/>
        </p:nvSpPr>
        <p:spPr>
          <a:xfrm rot="20940676">
            <a:off x="6005803" y="4708069"/>
            <a:ext cx="1268964" cy="5178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190AC8A7-1EF9-E2E9-5F36-72AF42BBBB39}"/>
              </a:ext>
            </a:extLst>
          </p:cNvPr>
          <p:cNvSpPr/>
          <p:nvPr/>
        </p:nvSpPr>
        <p:spPr>
          <a:xfrm rot="20940676">
            <a:off x="3380790" y="4676967"/>
            <a:ext cx="1268964" cy="5178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D95B0849-7D94-9975-1D27-A9A308BB993F}"/>
              </a:ext>
            </a:extLst>
          </p:cNvPr>
          <p:cNvSpPr/>
          <p:nvPr/>
        </p:nvSpPr>
        <p:spPr>
          <a:xfrm rot="21438950">
            <a:off x="3367649" y="4558519"/>
            <a:ext cx="4542301" cy="5178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7494E15C-78E4-267B-C211-7B1058908229}"/>
              </a:ext>
            </a:extLst>
          </p:cNvPr>
          <p:cNvSpPr/>
          <p:nvPr/>
        </p:nvSpPr>
        <p:spPr>
          <a:xfrm>
            <a:off x="4870580" y="1256523"/>
            <a:ext cx="648478" cy="5165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A236EE-7E90-9E3C-7266-241B6F229F98}"/>
              </a:ext>
            </a:extLst>
          </p:cNvPr>
          <p:cNvSpPr/>
          <p:nvPr/>
        </p:nvSpPr>
        <p:spPr>
          <a:xfrm>
            <a:off x="10123714" y="2513045"/>
            <a:ext cx="1555104" cy="1321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XSUAA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E2F82A-D281-7C8B-424D-6D7DAE2D47C1}"/>
              </a:ext>
            </a:extLst>
          </p:cNvPr>
          <p:cNvCxnSpPr/>
          <p:nvPr/>
        </p:nvCxnSpPr>
        <p:spPr>
          <a:xfrm>
            <a:off x="9364824" y="2584580"/>
            <a:ext cx="758890" cy="4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E25919-8BC1-1FA9-9874-F79930F41DDB}"/>
              </a:ext>
            </a:extLst>
          </p:cNvPr>
          <p:cNvCxnSpPr>
            <a:endCxn id="14" idx="3"/>
          </p:cNvCxnSpPr>
          <p:nvPr/>
        </p:nvCxnSpPr>
        <p:spPr>
          <a:xfrm flipH="1" flipV="1">
            <a:off x="9364824" y="2286210"/>
            <a:ext cx="758890" cy="530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1A2DB2-3331-0241-7800-CE7C2F21327B}"/>
              </a:ext>
            </a:extLst>
          </p:cNvPr>
          <p:cNvCxnSpPr/>
          <p:nvPr/>
        </p:nvCxnSpPr>
        <p:spPr>
          <a:xfrm>
            <a:off x="2276669" y="2816499"/>
            <a:ext cx="0" cy="102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8DD83C-DDE7-245C-0C51-1CAE84616436}"/>
              </a:ext>
            </a:extLst>
          </p:cNvPr>
          <p:cNvCxnSpPr/>
          <p:nvPr/>
        </p:nvCxnSpPr>
        <p:spPr>
          <a:xfrm>
            <a:off x="4836367" y="2816499"/>
            <a:ext cx="0" cy="102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31C412-6CE1-5A56-70C4-BF99C36999D0}"/>
              </a:ext>
            </a:extLst>
          </p:cNvPr>
          <p:cNvCxnSpPr/>
          <p:nvPr/>
        </p:nvCxnSpPr>
        <p:spPr>
          <a:xfrm>
            <a:off x="7598228" y="2813389"/>
            <a:ext cx="0" cy="102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8D10F07-8351-BC49-3169-0D79A0D644B4}"/>
              </a:ext>
            </a:extLst>
          </p:cNvPr>
          <p:cNvSpPr/>
          <p:nvPr/>
        </p:nvSpPr>
        <p:spPr>
          <a:xfrm>
            <a:off x="7934531" y="1613356"/>
            <a:ext cx="2450440" cy="42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xs-app.json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B7D53A-8BA8-26AD-1F86-264E7F3B9EA2}"/>
              </a:ext>
            </a:extLst>
          </p:cNvPr>
          <p:cNvSpPr txBox="1"/>
          <p:nvPr/>
        </p:nvSpPr>
        <p:spPr>
          <a:xfrm>
            <a:off x="671804" y="948722"/>
            <a:ext cx="710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Cfapps.us10.demand.com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7CE70-E93E-9A61-0F38-EEAF4B1618D1}"/>
              </a:ext>
            </a:extLst>
          </p:cNvPr>
          <p:cNvSpPr txBox="1"/>
          <p:nvPr/>
        </p:nvSpPr>
        <p:spPr>
          <a:xfrm>
            <a:off x="1336486" y="3181375"/>
            <a:ext cx="1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/java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414825-E127-19DD-A42E-8BAF0B5DDB18}"/>
              </a:ext>
            </a:extLst>
          </p:cNvPr>
          <p:cNvSpPr txBox="1"/>
          <p:nvPr/>
        </p:nvSpPr>
        <p:spPr>
          <a:xfrm>
            <a:off x="4924356" y="2983284"/>
            <a:ext cx="1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/node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7FE8C2-A7AF-150A-7F28-78EE2C3DD900}"/>
              </a:ext>
            </a:extLst>
          </p:cNvPr>
          <p:cNvSpPr txBox="1"/>
          <p:nvPr/>
        </p:nvSpPr>
        <p:spPr>
          <a:xfrm>
            <a:off x="7805056" y="2846051"/>
            <a:ext cx="1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/node2</a:t>
            </a:r>
          </a:p>
        </p:txBody>
      </p:sp>
    </p:spTree>
    <p:extLst>
      <p:ext uri="{BB962C8B-B14F-4D97-AF65-F5344CB8AC3E}">
        <p14:creationId xmlns:p14="http://schemas.microsoft.com/office/powerpoint/2010/main" val="204501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A97FD-2592-51B7-F52A-1090CA17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02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new project and include that in </a:t>
            </a:r>
            <a:r>
              <a:rPr lang="en-US" dirty="0" err="1"/>
              <a:t>VSCode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a new folder called </a:t>
            </a:r>
            <a:r>
              <a:rPr lang="en-US" dirty="0" err="1"/>
              <a:t>approuter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inside the </a:t>
            </a:r>
            <a:r>
              <a:rPr lang="en-US" dirty="0" err="1"/>
              <a:t>approuter</a:t>
            </a:r>
            <a:r>
              <a:rPr lang="en-US" dirty="0"/>
              <a:t> folder </a:t>
            </a:r>
            <a:r>
              <a:rPr lang="en-US" b="1" dirty="0"/>
              <a:t>cd </a:t>
            </a:r>
            <a:r>
              <a:rPr lang="en-US" b="1" dirty="0" err="1"/>
              <a:t>approuter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We are going to initialize a new Node project </a:t>
            </a:r>
            <a:r>
              <a:rPr lang="en-US" b="1" dirty="0"/>
              <a:t>npm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Add a sap standard node module called </a:t>
            </a:r>
            <a:r>
              <a:rPr lang="en-US" b="1" dirty="0"/>
              <a:t>npm install @sap/</a:t>
            </a:r>
            <a:r>
              <a:rPr lang="en-US" b="1" dirty="0" err="1"/>
              <a:t>approuter</a:t>
            </a:r>
            <a:r>
              <a:rPr lang="en-US" b="1" dirty="0"/>
              <a:t> –save</a:t>
            </a:r>
          </a:p>
          <a:p>
            <a:pPr marL="342900" indent="-342900">
              <a:buAutoNum type="arabicPeriod"/>
            </a:pPr>
            <a:r>
              <a:rPr lang="en-US" dirty="0"/>
              <a:t>When the app router starts we will provide a </a:t>
            </a:r>
            <a:r>
              <a:rPr lang="en-US" b="1" dirty="0"/>
              <a:t>start script </a:t>
            </a:r>
            <a:r>
              <a:rPr lang="en-US" dirty="0"/>
              <a:t>to launch a special file inside app router called </a:t>
            </a:r>
            <a:r>
              <a:rPr lang="en-US" b="1" dirty="0"/>
              <a:t>approuter.js</a:t>
            </a:r>
          </a:p>
          <a:p>
            <a:pPr marL="342900" indent="-342900">
              <a:buAutoNum type="arabicPeriod"/>
            </a:pPr>
            <a:r>
              <a:rPr lang="en-US" dirty="0"/>
              <a:t>We will create an </a:t>
            </a:r>
            <a:r>
              <a:rPr lang="en-US" dirty="0" err="1"/>
              <a:t>xs-app.json</a:t>
            </a:r>
            <a:r>
              <a:rPr lang="en-US" dirty="0"/>
              <a:t> file which contains all the app router configuration, It contains the </a:t>
            </a:r>
            <a:r>
              <a:rPr lang="en-US" b="1" dirty="0"/>
              <a:t>routes</a:t>
            </a:r>
            <a:r>
              <a:rPr lang="en-US" dirty="0"/>
              <a:t> of all our underlaying microservice applications</a:t>
            </a:r>
          </a:p>
          <a:p>
            <a:pPr marL="342900" indent="-342900">
              <a:buAutoNum type="arabicPeriod"/>
            </a:pPr>
            <a:r>
              <a:rPr lang="en-US" dirty="0"/>
              <a:t>Include our Java App inside the main folder and Move the </a:t>
            </a:r>
            <a:r>
              <a:rPr lang="en-US" b="1" dirty="0" err="1"/>
              <a:t>manifest.yml</a:t>
            </a:r>
            <a:r>
              <a:rPr lang="en-US" b="1" dirty="0"/>
              <a:t> </a:t>
            </a:r>
            <a:r>
              <a:rPr lang="en-US" dirty="0"/>
              <a:t>outside Java</a:t>
            </a:r>
          </a:p>
          <a:p>
            <a:pPr marL="342900" indent="-342900">
              <a:buAutoNum type="arabicPeriod"/>
            </a:pPr>
            <a:r>
              <a:rPr lang="en-US" dirty="0"/>
              <a:t>Enrich the </a:t>
            </a:r>
            <a:r>
              <a:rPr lang="en-US" dirty="0" err="1"/>
              <a:t>manifest.yml</a:t>
            </a:r>
            <a:r>
              <a:rPr lang="en-US" dirty="0"/>
              <a:t> with 2 apps</a:t>
            </a:r>
          </a:p>
          <a:p>
            <a:pPr marL="342900" indent="-342900">
              <a:buAutoNum type="arabicPeriod"/>
            </a:pPr>
            <a:r>
              <a:rPr lang="en-US" dirty="0"/>
              <a:t>We will bind the </a:t>
            </a:r>
            <a:r>
              <a:rPr lang="en-US" dirty="0" err="1"/>
              <a:t>myxsuaa</a:t>
            </a:r>
            <a:r>
              <a:rPr lang="en-US" dirty="0"/>
              <a:t> and </a:t>
            </a:r>
            <a:r>
              <a:rPr lang="en-US" dirty="0" err="1"/>
              <a:t>postgres</a:t>
            </a:r>
            <a:r>
              <a:rPr lang="en-US" dirty="0"/>
              <a:t> services accordingly to our microservices</a:t>
            </a:r>
          </a:p>
          <a:p>
            <a:pPr marL="342900" indent="-342900">
              <a:buAutoNum type="arabicPeriod"/>
            </a:pPr>
            <a:r>
              <a:rPr lang="en-US" dirty="0"/>
              <a:t>Maintain destinations for the app router to route our requests to underlaying microservice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15CB99-A867-41F4-AE99-BC14AD2E9D50}"/>
              </a:ext>
            </a:extLst>
          </p:cNvPr>
          <p:cNvSpPr/>
          <p:nvPr/>
        </p:nvSpPr>
        <p:spPr>
          <a:xfrm>
            <a:off x="5704114" y="4640909"/>
            <a:ext cx="870857" cy="177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router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59BD5-ED9C-4D89-9180-1F695F4B2362}"/>
              </a:ext>
            </a:extLst>
          </p:cNvPr>
          <p:cNvSpPr/>
          <p:nvPr/>
        </p:nvSpPr>
        <p:spPr>
          <a:xfrm>
            <a:off x="7271657" y="4767354"/>
            <a:ext cx="23338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Java 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38A8B1-3A87-4361-AE36-75248C98815B}"/>
              </a:ext>
            </a:extLst>
          </p:cNvPr>
          <p:cNvSpPr/>
          <p:nvPr/>
        </p:nvSpPr>
        <p:spPr>
          <a:xfrm>
            <a:off x="7271657" y="5294517"/>
            <a:ext cx="23338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F9688-D7C3-4ABA-9268-AED1438111DE}"/>
              </a:ext>
            </a:extLst>
          </p:cNvPr>
          <p:cNvSpPr/>
          <p:nvPr/>
        </p:nvSpPr>
        <p:spPr>
          <a:xfrm>
            <a:off x="7271656" y="5821680"/>
            <a:ext cx="23338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2369D8-FEE8-4FF5-9207-D383925A847A}"/>
              </a:ext>
            </a:extLst>
          </p:cNvPr>
          <p:cNvSpPr/>
          <p:nvPr/>
        </p:nvSpPr>
        <p:spPr>
          <a:xfrm>
            <a:off x="2708364" y="5051190"/>
            <a:ext cx="1332412" cy="955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285168E0-593B-4299-BA45-4D314BB11788}"/>
              </a:ext>
            </a:extLst>
          </p:cNvPr>
          <p:cNvSpPr/>
          <p:nvPr/>
        </p:nvSpPr>
        <p:spPr>
          <a:xfrm>
            <a:off x="1889760" y="5294517"/>
            <a:ext cx="539931" cy="47526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7A1D6-7009-4F49-B343-F550A4A077C2}"/>
              </a:ext>
            </a:extLst>
          </p:cNvPr>
          <p:cNvCxnSpPr>
            <a:stCxn id="10" idx="3"/>
            <a:endCxn id="2" idx="1"/>
          </p:cNvCxnSpPr>
          <p:nvPr/>
        </p:nvCxnSpPr>
        <p:spPr>
          <a:xfrm>
            <a:off x="4040776" y="5529183"/>
            <a:ext cx="1663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5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Challenges for developers in BTP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170922" y="839499"/>
            <a:ext cx="116640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/>
              <a:t>Approuter</a:t>
            </a:r>
            <a:r>
              <a:rPr lang="en-US" sz="2000" dirty="0"/>
              <a:t> Implementation was difficult </a:t>
            </a:r>
            <a:r>
              <a:rPr lang="en-US" sz="2000" dirty="0">
                <a:sym typeface="Wingdings" panose="05000000000000000000" pitchFamily="2" charset="2"/>
              </a:rPr>
              <a:t> It’s a laborious work to setup project and security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What is SAP’s recommendations to build Cloud Native apps in BTP  Best-practice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Are there any gold standard which industry should follow </a:t>
            </a:r>
            <a:r>
              <a:rPr lang="en-US" sz="2000" dirty="0" err="1">
                <a:sym typeface="Wingdings" panose="05000000000000000000" pitchFamily="2" charset="2"/>
              </a:rPr>
              <a:t>w.r.t.</a:t>
            </a:r>
            <a:r>
              <a:rPr lang="en-US" sz="2000" dirty="0">
                <a:sym typeface="Wingdings" panose="05000000000000000000" pitchFamily="2" charset="2"/>
              </a:rPr>
              <a:t> SAP BTP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Many times as a developer, I need to take care of loading all required dependencies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Reusability of code which can speed up my development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As a developer I want to focus more on functionality then the project setup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Tight Coupling to DB or technology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Dependency on SQL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No matter which area we belong SO, PO, MM, PM, PJ, APO, CRM…FI etc.</a:t>
            </a:r>
          </a:p>
          <a:p>
            <a:r>
              <a:rPr lang="en-US" sz="2000" dirty="0"/>
              <a:t>So to maintain and handover the code, very high time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D358D-9B4B-4BD0-A221-0B6707C49A14}"/>
              </a:ext>
            </a:extLst>
          </p:cNvPr>
          <p:cNvSpPr txBox="1"/>
          <p:nvPr/>
        </p:nvSpPr>
        <p:spPr>
          <a:xfrm>
            <a:off x="1254034" y="4502612"/>
            <a:ext cx="3770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COLUMN TABLE tab (</a:t>
            </a:r>
          </a:p>
          <a:p>
            <a:r>
              <a:rPr lang="en-US" dirty="0"/>
              <a:t>   col type, col type,</a:t>
            </a:r>
          </a:p>
          <a:p>
            <a:r>
              <a:rPr lang="en-US" dirty="0"/>
              <a:t>   PRIMARY KEY (col)</a:t>
            </a:r>
          </a:p>
          <a:p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0C486-3DBC-4717-9206-946A74E86730}"/>
              </a:ext>
            </a:extLst>
          </p:cNvPr>
          <p:cNvSpPr txBox="1"/>
          <p:nvPr/>
        </p:nvSpPr>
        <p:spPr>
          <a:xfrm>
            <a:off x="7437122" y="4494184"/>
            <a:ext cx="377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 tab{</a:t>
            </a:r>
          </a:p>
          <a:p>
            <a:r>
              <a:rPr lang="en-US" dirty="0"/>
              <a:t>  col1 as TYPE, col2 as TYPE</a:t>
            </a:r>
          </a:p>
          <a:p>
            <a:r>
              <a:rPr lang="en-US" dirty="0"/>
              <a:t>};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8E0380A-2D6E-4172-BC12-A3BFBD5D372C}"/>
              </a:ext>
            </a:extLst>
          </p:cNvPr>
          <p:cNvSpPr/>
          <p:nvPr/>
        </p:nvSpPr>
        <p:spPr>
          <a:xfrm>
            <a:off x="2011680" y="5490907"/>
            <a:ext cx="844731" cy="50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4C779D0-DD1D-477C-B371-B84C46084745}"/>
              </a:ext>
            </a:extLst>
          </p:cNvPr>
          <p:cNvSpPr/>
          <p:nvPr/>
        </p:nvSpPr>
        <p:spPr>
          <a:xfrm>
            <a:off x="1863634" y="5997553"/>
            <a:ext cx="1288869" cy="69368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4DB1B0D-CD54-4F1C-A229-65C0C13DE61A}"/>
              </a:ext>
            </a:extLst>
          </p:cNvPr>
          <p:cNvSpPr/>
          <p:nvPr/>
        </p:nvSpPr>
        <p:spPr>
          <a:xfrm>
            <a:off x="7868196" y="5858517"/>
            <a:ext cx="1288869" cy="69368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0EFBE3E-3570-4427-9309-99B13BB432F3}"/>
              </a:ext>
            </a:extLst>
          </p:cNvPr>
          <p:cNvSpPr/>
          <p:nvPr/>
        </p:nvSpPr>
        <p:spPr>
          <a:xfrm>
            <a:off x="8090264" y="5449081"/>
            <a:ext cx="844731" cy="50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37C9B9-E84E-4C17-AC95-91CE69415C5B}"/>
              </a:ext>
            </a:extLst>
          </p:cNvPr>
          <p:cNvSpPr/>
          <p:nvPr/>
        </p:nvSpPr>
        <p:spPr>
          <a:xfrm>
            <a:off x="9309463" y="2090057"/>
            <a:ext cx="221197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BC09BD-2D3F-4D03-946C-B5F8BB5173DC}"/>
              </a:ext>
            </a:extLst>
          </p:cNvPr>
          <p:cNvSpPr/>
          <p:nvPr/>
        </p:nvSpPr>
        <p:spPr>
          <a:xfrm>
            <a:off x="9309463" y="3145872"/>
            <a:ext cx="2211977" cy="64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+ API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B57F1557-1DEF-4B11-A247-6552B99AAB21}"/>
              </a:ext>
            </a:extLst>
          </p:cNvPr>
          <p:cNvSpPr/>
          <p:nvPr/>
        </p:nvSpPr>
        <p:spPr>
          <a:xfrm>
            <a:off x="10337074" y="2638697"/>
            <a:ext cx="174172" cy="5486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CFD8C055-D63B-42B9-AED9-62FF88177152}"/>
              </a:ext>
            </a:extLst>
          </p:cNvPr>
          <p:cNvSpPr/>
          <p:nvPr/>
        </p:nvSpPr>
        <p:spPr>
          <a:xfrm>
            <a:off x="10023566" y="4196648"/>
            <a:ext cx="783771" cy="61192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0C8A47-CA22-4897-9509-07218BC5DD63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>
            <a:off x="10415452" y="3795538"/>
            <a:ext cx="0" cy="401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96AE4C6-522E-45BE-9481-EFFB9770D633}"/>
              </a:ext>
            </a:extLst>
          </p:cNvPr>
          <p:cNvSpPr/>
          <p:nvPr/>
        </p:nvSpPr>
        <p:spPr>
          <a:xfrm>
            <a:off x="4288972" y="4167971"/>
            <a:ext cx="2891244" cy="947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RAP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Restful ABAP Programming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F04B65-E41C-4DBD-9D88-43525894F711}"/>
              </a:ext>
            </a:extLst>
          </p:cNvPr>
          <p:cNvSpPr/>
          <p:nvPr/>
        </p:nvSpPr>
        <p:spPr>
          <a:xfrm>
            <a:off x="3981996" y="5274136"/>
            <a:ext cx="3400696" cy="1089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</a:t>
            </a:r>
          </a:p>
          <a:p>
            <a:pPr algn="ctr"/>
            <a:r>
              <a:rPr lang="en-US" dirty="0"/>
              <a:t>Cloud Application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60188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4B05B3-F260-4486-95E2-628E314D4A9F}"/>
              </a:ext>
            </a:extLst>
          </p:cNvPr>
          <p:cNvSpPr/>
          <p:nvPr/>
        </p:nvSpPr>
        <p:spPr>
          <a:xfrm>
            <a:off x="426720" y="4253424"/>
            <a:ext cx="3823063" cy="1076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(</a:t>
            </a:r>
            <a:r>
              <a:rPr lang="en-US" dirty="0" err="1"/>
              <a:t>package.json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CAPM – Cloud Application Programming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CAPM is a framework of languages (Java, NodeJS), libraries (node modules - CDS), and tools (BAS, </a:t>
            </a:r>
            <a:r>
              <a:rPr lang="en-US" dirty="0" err="1"/>
              <a:t>VSCode</a:t>
            </a:r>
            <a:r>
              <a:rPr lang="en-US" dirty="0"/>
              <a:t>, @sap/</a:t>
            </a:r>
            <a:r>
              <a:rPr lang="en-US" dirty="0" err="1"/>
              <a:t>cds</a:t>
            </a:r>
            <a:r>
              <a:rPr lang="en-US" dirty="0"/>
              <a:t>-dk) for building Enterprise grade Cloud-native Applications in SAP </a:t>
            </a:r>
            <a:r>
              <a:rPr lang="en-US"/>
              <a:t>BTP.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https://cap.cloud.sap/docs/</a:t>
            </a:r>
            <a:endParaRPr lang="en-US" dirty="0"/>
          </a:p>
          <a:p>
            <a:endParaRPr lang="en-US" dirty="0"/>
          </a:p>
          <a:p>
            <a:r>
              <a:rPr lang="en-US" sz="2400" b="1" dirty="0"/>
              <a:t>Concept of CDS – Core Data &amp; Services</a:t>
            </a:r>
          </a:p>
          <a:p>
            <a:r>
              <a:rPr lang="en-US" sz="2000" dirty="0"/>
              <a:t>Conceptually CDS is same concept but different flavor. The concept says, that we will have a design time object which is named as CDS File. We will create a .</a:t>
            </a:r>
            <a:r>
              <a:rPr lang="en-US" sz="2000" dirty="0" err="1"/>
              <a:t>cds</a:t>
            </a:r>
            <a:r>
              <a:rPr lang="en-US" sz="2000" dirty="0"/>
              <a:t> file for almost everything e.g. service, </a:t>
            </a:r>
            <a:r>
              <a:rPr lang="en-US" sz="2000" dirty="0" err="1"/>
              <a:t>db</a:t>
            </a:r>
            <a:r>
              <a:rPr lang="en-US" sz="2000" dirty="0"/>
              <a:t> artefact, annotation. This is a design time file and the SAP’s framework (CAPM, RAP), will convert this design time definition after compilation to the runtime object.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F49AE-B9EA-45EE-8766-09844DDB29A3}"/>
              </a:ext>
            </a:extLst>
          </p:cNvPr>
          <p:cNvSpPr/>
          <p:nvPr/>
        </p:nvSpPr>
        <p:spPr>
          <a:xfrm>
            <a:off x="966651" y="4811486"/>
            <a:ext cx="3126378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File.cds</a:t>
            </a:r>
            <a:r>
              <a:rPr lang="en-US" dirty="0"/>
              <a:t> (definition)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596F8-7587-4AEE-9538-14F4741F9D38}"/>
              </a:ext>
            </a:extLst>
          </p:cNvPr>
          <p:cNvSpPr txBox="1"/>
          <p:nvPr/>
        </p:nvSpPr>
        <p:spPr>
          <a:xfrm>
            <a:off x="1053737" y="5251269"/>
            <a:ext cx="2873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orders{</a:t>
            </a:r>
          </a:p>
          <a:p>
            <a:pPr lvl="1"/>
            <a:r>
              <a:rPr lang="en-US" dirty="0"/>
              <a:t>Id integer;</a:t>
            </a:r>
          </a:p>
          <a:p>
            <a:pPr lvl="1"/>
            <a:r>
              <a:rPr lang="en-US" dirty="0"/>
              <a:t>Company string;</a:t>
            </a:r>
          </a:p>
          <a:p>
            <a:pPr lvl="1"/>
            <a:r>
              <a:rPr lang="en-US" dirty="0"/>
              <a:t>Amount decimal(12,2);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5B3E5C-FF9E-43A2-86D0-1B0B618E1726}"/>
              </a:ext>
            </a:extLst>
          </p:cNvPr>
          <p:cNvSpPr/>
          <p:nvPr/>
        </p:nvSpPr>
        <p:spPr>
          <a:xfrm>
            <a:off x="5460274" y="3997234"/>
            <a:ext cx="2203269" cy="2063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</a:t>
            </a:r>
          </a:p>
          <a:p>
            <a:pPr algn="ctr"/>
            <a:r>
              <a:rPr lang="en-US" dirty="0"/>
              <a:t>(CDS Engine)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Node Dependency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4CA66D4-B238-4A7A-AB45-C6806737D585}"/>
              </a:ext>
            </a:extLst>
          </p:cNvPr>
          <p:cNvSpPr/>
          <p:nvPr/>
        </p:nvSpPr>
        <p:spPr>
          <a:xfrm>
            <a:off x="4093029" y="4754880"/>
            <a:ext cx="1367245" cy="252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215D45-0615-43FF-99F1-9BEEB13CB30C}"/>
              </a:ext>
            </a:extLst>
          </p:cNvPr>
          <p:cNvSpPr/>
          <p:nvPr/>
        </p:nvSpPr>
        <p:spPr>
          <a:xfrm>
            <a:off x="7663543" y="4114086"/>
            <a:ext cx="870857" cy="96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995C7A-8051-44D4-BB9E-3C59404CF633}"/>
              </a:ext>
            </a:extLst>
          </p:cNvPr>
          <p:cNvSpPr/>
          <p:nvPr/>
        </p:nvSpPr>
        <p:spPr>
          <a:xfrm>
            <a:off x="8586652" y="4246891"/>
            <a:ext cx="1428205" cy="69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Code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589FE-3549-4406-BEE1-CE182E4773A1}"/>
              </a:ext>
            </a:extLst>
          </p:cNvPr>
          <p:cNvCxnSpPr/>
          <p:nvPr/>
        </p:nvCxnSpPr>
        <p:spPr>
          <a:xfrm>
            <a:off x="7916092" y="3762103"/>
            <a:ext cx="0" cy="2795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9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First CAPM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170922" y="970954"/>
            <a:ext cx="1166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the CDS-DK (Development Kit), This kit contains the tools required to develop CAPM Application including a command line tool called </a:t>
            </a:r>
            <a:r>
              <a:rPr lang="en-US" dirty="0" err="1"/>
              <a:t>cds</a:t>
            </a:r>
            <a:r>
              <a:rPr lang="en-US" dirty="0"/>
              <a:t>  </a:t>
            </a:r>
            <a:r>
              <a:rPr lang="en-US" b="1" dirty="0" err="1"/>
              <a:t>npm</a:t>
            </a:r>
            <a:r>
              <a:rPr lang="en-US" b="1" dirty="0"/>
              <a:t> install –g @sap/</a:t>
            </a:r>
            <a:r>
              <a:rPr lang="en-US" b="1" dirty="0" err="1"/>
              <a:t>cds</a:t>
            </a:r>
            <a:r>
              <a:rPr lang="en-US" b="1" dirty="0"/>
              <a:t>-dk</a:t>
            </a:r>
          </a:p>
          <a:p>
            <a:pPr marL="342900" indent="-342900">
              <a:buAutoNum type="arabicPeriod"/>
            </a:pPr>
            <a:r>
              <a:rPr lang="en-US" dirty="0"/>
              <a:t>We will create a project folder, navigate inside and generate project skeleton and dependencies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needs to be executed inside project directory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Basics of DB</a:t>
            </a:r>
          </a:p>
          <a:p>
            <a:pPr marL="285750" indent="-285750">
              <a:buFontTx/>
              <a:buChar char="-"/>
            </a:pPr>
            <a:r>
              <a:rPr lang="en-US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Primary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Foreign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Join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1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1E6BF-4F71-2ADA-EA51-EFA60B84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21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442D0-4E25-485F-3C1B-46F5AF0E3FB3}"/>
              </a:ext>
            </a:extLst>
          </p:cNvPr>
          <p:cNvSpPr/>
          <p:nvPr/>
        </p:nvSpPr>
        <p:spPr>
          <a:xfrm>
            <a:off x="838200" y="5602941"/>
            <a:ext cx="6257365" cy="90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layer</a:t>
            </a:r>
          </a:p>
          <a:p>
            <a:pPr algn="ctr"/>
            <a:r>
              <a:rPr lang="en-US" dirty="0"/>
              <a:t>Tables, Constraints, Views, Structure, types, …</a:t>
            </a:r>
          </a:p>
          <a:p>
            <a:pPr algn="ctr"/>
            <a:r>
              <a:rPr lang="en-US" dirty="0"/>
              <a:t>+ demo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BA08E-361C-DC2E-057F-3643CD121886}"/>
              </a:ext>
            </a:extLst>
          </p:cNvPr>
          <p:cNvSpPr/>
          <p:nvPr/>
        </p:nvSpPr>
        <p:spPr>
          <a:xfrm>
            <a:off x="838199" y="3783106"/>
            <a:ext cx="6257365" cy="169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Layer – Business logic layer</a:t>
            </a:r>
          </a:p>
          <a:p>
            <a:pPr algn="ctr"/>
            <a:r>
              <a:rPr lang="en-US" dirty="0"/>
              <a:t>Application logic, processing, validations, rules, customizing’s, utilize framework, call DB layer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FM, Rep, Classes…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78F1C2-5733-0800-0534-B9F45DC764A0}"/>
              </a:ext>
            </a:extLst>
          </p:cNvPr>
          <p:cNvSpPr/>
          <p:nvPr/>
        </p:nvSpPr>
        <p:spPr>
          <a:xfrm>
            <a:off x="838199" y="2671482"/>
            <a:ext cx="6257365" cy="98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</a:t>
            </a:r>
          </a:p>
          <a:p>
            <a:pPr algn="ctr"/>
            <a:r>
              <a:rPr lang="en-US" dirty="0"/>
              <a:t>Expose data and abstract the information from API</a:t>
            </a:r>
          </a:p>
          <a:p>
            <a:pPr algn="ctr"/>
            <a:r>
              <a:rPr lang="en-US" dirty="0"/>
              <a:t>OData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C1DD8-D71E-D48E-F94D-D8D69C619D47}"/>
              </a:ext>
            </a:extLst>
          </p:cNvPr>
          <p:cNvSpPr/>
          <p:nvPr/>
        </p:nvSpPr>
        <p:spPr>
          <a:xfrm>
            <a:off x="838198" y="1030941"/>
            <a:ext cx="6257365" cy="98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Layer – User experience</a:t>
            </a:r>
          </a:p>
          <a:p>
            <a:pPr algn="ctr"/>
            <a:r>
              <a:rPr lang="en-US" dirty="0"/>
              <a:t>MVC architecture + Annotations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1C94CA-FB45-C73F-D908-41589C462DD6}"/>
              </a:ext>
            </a:extLst>
          </p:cNvPr>
          <p:cNvSpPr/>
          <p:nvPr/>
        </p:nvSpPr>
        <p:spPr>
          <a:xfrm>
            <a:off x="3841374" y="2232212"/>
            <a:ext cx="251012" cy="206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8F7C3C-81A9-741A-CA69-9893CB5CDC13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3966881" y="2017059"/>
            <a:ext cx="1" cy="654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495D4-9574-38CE-C45B-ECEE4616CCA0}"/>
              </a:ext>
            </a:extLst>
          </p:cNvPr>
          <p:cNvSpPr/>
          <p:nvPr/>
        </p:nvSpPr>
        <p:spPr>
          <a:xfrm>
            <a:off x="9767047" y="4941562"/>
            <a:ext cx="1586753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C2B167-E297-63FE-B845-C81A2793FD22}"/>
              </a:ext>
            </a:extLst>
          </p:cNvPr>
          <p:cNvSpPr/>
          <p:nvPr/>
        </p:nvSpPr>
        <p:spPr>
          <a:xfrm>
            <a:off x="9767047" y="5799324"/>
            <a:ext cx="1586753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NoSQL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90659-921D-BA7E-8C31-33FA3239F8E1}"/>
              </a:ext>
            </a:extLst>
          </p:cNvPr>
          <p:cNvSpPr txBox="1"/>
          <p:nvPr/>
        </p:nvSpPr>
        <p:spPr>
          <a:xfrm>
            <a:off x="7808259" y="5799324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SQLite - free</a:t>
            </a:r>
          </a:p>
        </p:txBody>
      </p:sp>
    </p:spTree>
    <p:extLst>
      <p:ext uri="{BB962C8B-B14F-4D97-AF65-F5344CB8AC3E}">
        <p14:creationId xmlns:p14="http://schemas.microsoft.com/office/powerpoint/2010/main" val="1813579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Creating First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a local database which helps us building and testing CAPM app locally in our computer, using a </a:t>
            </a:r>
            <a:r>
              <a:rPr lang="en-US" dirty="0" err="1"/>
              <a:t>sqlite</a:t>
            </a:r>
            <a:r>
              <a:rPr lang="en-US" dirty="0"/>
              <a:t> database which is free and a file system based database which we can use.</a:t>
            </a:r>
          </a:p>
          <a:p>
            <a:pPr marL="342900" indent="-342900">
              <a:buAutoNum type="arabicPeriod"/>
            </a:pPr>
            <a:r>
              <a:rPr lang="en-US" dirty="0"/>
              <a:t>Command – </a:t>
            </a:r>
            <a:r>
              <a:rPr lang="en-US" b="1" dirty="0" err="1"/>
              <a:t>npm</a:t>
            </a:r>
            <a:r>
              <a:rPr lang="en-US" b="1" dirty="0"/>
              <a:t> install sqlite@3 --save-dev</a:t>
            </a:r>
          </a:p>
          <a:p>
            <a:pPr marL="342900" indent="-342900">
              <a:buAutoNum type="arabicPeriod"/>
            </a:pPr>
            <a:r>
              <a:rPr lang="en-US" dirty="0"/>
              <a:t>EPM Data Model = Enterprise procurement Model</a:t>
            </a:r>
          </a:p>
          <a:p>
            <a:pPr marL="342900" indent="-342900">
              <a:buAutoNum type="arabicPeriod"/>
            </a:pPr>
            <a:r>
              <a:rPr lang="en-US" dirty="0"/>
              <a:t>Created first </a:t>
            </a:r>
            <a:r>
              <a:rPr lang="en-US" dirty="0" err="1"/>
              <a:t>datamodel.cds</a:t>
            </a:r>
            <a:r>
              <a:rPr lang="en-US" dirty="0"/>
              <a:t> file with database tables</a:t>
            </a:r>
          </a:p>
          <a:p>
            <a:pPr marL="342900" indent="-342900">
              <a:buAutoNum type="arabicPeriod"/>
            </a:pPr>
            <a:r>
              <a:rPr lang="en-US" dirty="0"/>
              <a:t>Went to DB folder and run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complile</a:t>
            </a:r>
            <a:r>
              <a:rPr lang="en-US" b="1" dirty="0"/>
              <a:t> </a:t>
            </a:r>
            <a:r>
              <a:rPr lang="en-US" dirty="0" err="1"/>
              <a:t>datamodel.cds</a:t>
            </a:r>
            <a:r>
              <a:rPr lang="en-US" dirty="0"/>
              <a:t> </a:t>
            </a:r>
            <a:r>
              <a:rPr lang="en-US" b="1" dirty="0"/>
              <a:t>-2 </a:t>
            </a:r>
            <a:r>
              <a:rPr lang="en-US" b="1" dirty="0" err="1"/>
              <a:t>sql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Deploy our CDS file to the </a:t>
            </a:r>
            <a:r>
              <a:rPr lang="en-US" dirty="0" err="1"/>
              <a:t>sqlite</a:t>
            </a:r>
            <a:r>
              <a:rPr lang="en-US" dirty="0"/>
              <a:t> DB </a:t>
            </a:r>
            <a:r>
              <a:rPr lang="en-US" b="1" dirty="0" err="1"/>
              <a:t>cds</a:t>
            </a:r>
            <a:r>
              <a:rPr lang="en-US" b="1" dirty="0"/>
              <a:t> deploy --to </a:t>
            </a:r>
            <a:r>
              <a:rPr lang="en-US" b="1" dirty="0" err="1"/>
              <a:t>sqlite:anubhav.db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We can now install SQLite </a:t>
            </a:r>
            <a:r>
              <a:rPr lang="en-US" dirty="0">
                <a:hlinkClick r:id="rId3"/>
              </a:rPr>
              <a:t>Command line tool</a:t>
            </a:r>
            <a:r>
              <a:rPr lang="en-US" dirty="0"/>
              <a:t> to access </a:t>
            </a:r>
          </a:p>
          <a:p>
            <a:pPr marL="342900" indent="-342900">
              <a:buAutoNum type="arabicPeriod"/>
            </a:pPr>
            <a:r>
              <a:rPr lang="en-US" dirty="0"/>
              <a:t>Added the foreign key between </a:t>
            </a:r>
            <a:r>
              <a:rPr lang="en-US" dirty="0" err="1"/>
              <a:t>db</a:t>
            </a:r>
            <a:r>
              <a:rPr lang="en-US" dirty="0"/>
              <a:t> tables.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4B4E3-A6D2-4D0C-A33F-784BCCDDFE30}"/>
              </a:ext>
            </a:extLst>
          </p:cNvPr>
          <p:cNvSpPr/>
          <p:nvPr/>
        </p:nvSpPr>
        <p:spPr>
          <a:xfrm>
            <a:off x="2868369" y="4083608"/>
            <a:ext cx="2090057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6A024-CA9E-4CD9-8FEC-3DDC6F303663}"/>
              </a:ext>
            </a:extLst>
          </p:cNvPr>
          <p:cNvSpPr/>
          <p:nvPr/>
        </p:nvSpPr>
        <p:spPr>
          <a:xfrm>
            <a:off x="357051" y="4083608"/>
            <a:ext cx="1832049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032E6-24E7-4466-B0C2-18B0AEAC9D62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2189100" y="4519037"/>
            <a:ext cx="679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32CF7E-AC51-42D5-BD5E-279928D1C9F4}"/>
              </a:ext>
            </a:extLst>
          </p:cNvPr>
          <p:cNvSpPr/>
          <p:nvPr/>
        </p:nvSpPr>
        <p:spPr>
          <a:xfrm>
            <a:off x="10375158" y="4083608"/>
            <a:ext cx="1736255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23B74A-76C9-4741-B29D-77590BC0E920}"/>
              </a:ext>
            </a:extLst>
          </p:cNvPr>
          <p:cNvSpPr/>
          <p:nvPr/>
        </p:nvSpPr>
        <p:spPr>
          <a:xfrm>
            <a:off x="10375158" y="3059887"/>
            <a:ext cx="173625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E4C5AAC-F4CD-4EB8-982B-7788609D8D1D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5400000" flipH="1" flipV="1">
            <a:off x="11086966" y="3927288"/>
            <a:ext cx="312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ED77349-8CD4-4BD3-82AA-16E44924AA5A}"/>
              </a:ext>
            </a:extLst>
          </p:cNvPr>
          <p:cNvSpPr/>
          <p:nvPr/>
        </p:nvSpPr>
        <p:spPr>
          <a:xfrm>
            <a:off x="6465009" y="4013940"/>
            <a:ext cx="2064657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0388E46-9327-4FBD-9D25-DBF4DD01C55B}"/>
              </a:ext>
            </a:extLst>
          </p:cNvPr>
          <p:cNvCxnSpPr>
            <a:stCxn id="14" idx="1"/>
            <a:endCxn id="2" idx="3"/>
          </p:cNvCxnSpPr>
          <p:nvPr/>
        </p:nvCxnSpPr>
        <p:spPr>
          <a:xfrm rot="10800000" flipV="1">
            <a:off x="4958427" y="4484203"/>
            <a:ext cx="1506583" cy="34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9CF5CF-83EB-4D34-ABDD-0A92EFFA5B6C}"/>
              </a:ext>
            </a:extLst>
          </p:cNvPr>
          <p:cNvSpPr txBox="1"/>
          <p:nvPr/>
        </p:nvSpPr>
        <p:spPr>
          <a:xfrm>
            <a:off x="5054220" y="4118443"/>
            <a:ext cx="15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	*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24DC4F-72A9-4FB2-AC93-C299C714231F}"/>
              </a:ext>
            </a:extLst>
          </p:cNvPr>
          <p:cNvSpPr/>
          <p:nvPr/>
        </p:nvSpPr>
        <p:spPr>
          <a:xfrm>
            <a:off x="6477709" y="5494397"/>
            <a:ext cx="2064657" cy="924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 Items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C171DF5-3052-4D2A-9C99-7587CD85CB6D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7233723" y="5218081"/>
            <a:ext cx="539931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3B6F57-08E1-496F-BEAB-0BA54236F8C1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8542366" y="4519037"/>
            <a:ext cx="1832792" cy="14376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A20124-5243-402B-B8B1-C42164DCCCFF}"/>
              </a:ext>
            </a:extLst>
          </p:cNvPr>
          <p:cNvSpPr txBox="1"/>
          <p:nvPr/>
        </p:nvSpPr>
        <p:spPr>
          <a:xfrm>
            <a:off x="7662799" y="4990234"/>
            <a:ext cx="87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D39765-21C4-42B3-9D11-3144BE2ECEB1}"/>
              </a:ext>
            </a:extLst>
          </p:cNvPr>
          <p:cNvSpPr/>
          <p:nvPr/>
        </p:nvSpPr>
        <p:spPr>
          <a:xfrm>
            <a:off x="236131" y="5166131"/>
            <a:ext cx="506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https://www.youtube.com/watch?v=1tk4DUOXXQw</a:t>
            </a:r>
          </a:p>
        </p:txBody>
      </p:sp>
    </p:spTree>
    <p:extLst>
      <p:ext uri="{BB962C8B-B14F-4D97-AF65-F5344CB8AC3E}">
        <p14:creationId xmlns:p14="http://schemas.microsoft.com/office/powerpoint/2010/main" val="15803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Aspect – Reuse of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2 types of aspects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Standard – Provided by SAP @sap/</a:t>
            </a:r>
            <a:r>
              <a:rPr lang="en-US" dirty="0" err="1"/>
              <a:t>cds</a:t>
            </a:r>
            <a:r>
              <a:rPr lang="en-US" dirty="0"/>
              <a:t>/common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 – User defined</a:t>
            </a:r>
          </a:p>
        </p:txBody>
      </p:sp>
    </p:spTree>
    <p:extLst>
      <p:ext uri="{BB962C8B-B14F-4D97-AF65-F5344CB8AC3E}">
        <p14:creationId xmlns:p14="http://schemas.microsoft.com/office/powerpoint/2010/main" val="187609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Language Dependent Data – text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are the dis-advantages of classical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to manually create the text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read data a developer need to code association and also pass the language value manually @ runtime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Why we need views in a software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display non-normalized data. The data is spread in multiple tables, and it is difficult for developers to every time write JOINs.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application needs data which is presentable to user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View gives security because users cannot update data using view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can aggregate data like find total sales per customer.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Expose columns of technical type to more semantic names</a:t>
            </a:r>
          </a:p>
        </p:txBody>
      </p:sp>
    </p:spTree>
    <p:extLst>
      <p:ext uri="{BB962C8B-B14F-4D97-AF65-F5344CB8AC3E}">
        <p14:creationId xmlns:p14="http://schemas.microsoft.com/office/powerpoint/2010/main" val="223624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99084" y="2784901"/>
              <a:ext cx="43938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562007" y="4095343"/>
            <a:ext cx="5342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DB Tables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Aspects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Services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Support for localizations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JS basics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2C9925-7291-98BC-49EF-5566E81EDF5B}"/>
              </a:ext>
            </a:extLst>
          </p:cNvPr>
          <p:cNvSpPr txBox="1"/>
          <p:nvPr/>
        </p:nvSpPr>
        <p:spPr>
          <a:xfrm>
            <a:off x="657580" y="3625913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32D5E-9B51-8362-FD4F-52B0C07CCCAE}"/>
              </a:ext>
            </a:extLst>
          </p:cNvPr>
          <p:cNvSpPr txBox="1"/>
          <p:nvPr/>
        </p:nvSpPr>
        <p:spPr>
          <a:xfrm>
            <a:off x="650575" y="1746392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functions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NPM – node package manager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first node project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middleware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Using express module with node</a:t>
            </a:r>
          </a:p>
        </p:txBody>
      </p:sp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There are 2 types of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Namedfunction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var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functioName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--code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Anonymous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For Node JS = maven For 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pom.xml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world’s Largest Software Registry (Library)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registry contains over 8.5mn code packages.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Open-source developers usage npm to share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Many organizations also use npm to manage their development – SAP - @sap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 is asynchronous Non Blocking Programming language. Also is an event driven programming language.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A65578-2DC5-46AA-880A-633B488C1A00}"/>
              </a:ext>
            </a:extLst>
          </p:cNvPr>
          <p:cNvSpPr/>
          <p:nvPr/>
        </p:nvSpPr>
        <p:spPr>
          <a:xfrm>
            <a:off x="1227909" y="4763589"/>
            <a:ext cx="2429691" cy="101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Mobile, Browser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0D5CB6-0425-4EC8-B0FD-4134D2EF33D3}"/>
              </a:ext>
            </a:extLst>
          </p:cNvPr>
          <p:cNvSpPr/>
          <p:nvPr/>
        </p:nvSpPr>
        <p:spPr>
          <a:xfrm>
            <a:off x="3657600" y="4763589"/>
            <a:ext cx="5138057" cy="235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C7404-1BA6-4D9E-9D13-BEEBAE014DF0}"/>
              </a:ext>
            </a:extLst>
          </p:cNvPr>
          <p:cNvSpPr/>
          <p:nvPr/>
        </p:nvSpPr>
        <p:spPr>
          <a:xfrm>
            <a:off x="8856617" y="4477828"/>
            <a:ext cx="1280160" cy="2012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E17C-F9BD-4286-A922-E43CD5310298}"/>
              </a:ext>
            </a:extLst>
          </p:cNvPr>
          <p:cNvSpPr txBox="1"/>
          <p:nvPr/>
        </p:nvSpPr>
        <p:spPr>
          <a:xfrm>
            <a:off x="10136777" y="4563291"/>
            <a:ext cx="188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26BEE-7264-4532-BEE4-98113C722549}"/>
              </a:ext>
            </a:extLst>
          </p:cNvPr>
          <p:cNvSpPr/>
          <p:nvPr/>
        </p:nvSpPr>
        <p:spPr>
          <a:xfrm>
            <a:off x="8795657" y="4686214"/>
            <a:ext cx="679270" cy="4928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229850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Sequence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792E4-70BC-446B-A3A5-227E00EEB05B}"/>
              </a:ext>
            </a:extLst>
          </p:cNvPr>
          <p:cNvSpPr/>
          <p:nvPr/>
        </p:nvSpPr>
        <p:spPr>
          <a:xfrm>
            <a:off x="3553098" y="903727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B275AACD-6667-4722-8A9F-127C785D3E4D}"/>
              </a:ext>
            </a:extLst>
          </p:cNvPr>
          <p:cNvSpPr/>
          <p:nvPr/>
        </p:nvSpPr>
        <p:spPr>
          <a:xfrm>
            <a:off x="566057" y="807932"/>
            <a:ext cx="600892" cy="49835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C12F0-4A30-4B34-B0D7-EC46F33B51E2}"/>
              </a:ext>
            </a:extLst>
          </p:cNvPr>
          <p:cNvSpPr/>
          <p:nvPr/>
        </p:nvSpPr>
        <p:spPr>
          <a:xfrm>
            <a:off x="6431280" y="903726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E4448B-3DD5-4F23-878C-6DD89326C9AE}"/>
              </a:ext>
            </a:extLst>
          </p:cNvPr>
          <p:cNvCxnSpPr>
            <a:stCxn id="7" idx="4"/>
          </p:cNvCxnSpPr>
          <p:nvPr/>
        </p:nvCxnSpPr>
        <p:spPr>
          <a:xfrm>
            <a:off x="866503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5179-8E7C-4E1D-89A6-310A51D05DBB}"/>
              </a:ext>
            </a:extLst>
          </p:cNvPr>
          <p:cNvCxnSpPr/>
          <p:nvPr/>
        </p:nvCxnSpPr>
        <p:spPr>
          <a:xfrm>
            <a:off x="4288972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4E67D2-38CA-4CC5-8C38-DBE32EF7403E}"/>
              </a:ext>
            </a:extLst>
          </p:cNvPr>
          <p:cNvCxnSpPr/>
          <p:nvPr/>
        </p:nvCxnSpPr>
        <p:spPr>
          <a:xfrm>
            <a:off x="7167154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06F23C-DF2D-42F4-9405-047E91C9EB9B}"/>
              </a:ext>
            </a:extLst>
          </p:cNvPr>
          <p:cNvCxnSpPr/>
          <p:nvPr/>
        </p:nvCxnSpPr>
        <p:spPr>
          <a:xfrm>
            <a:off x="866503" y="1593669"/>
            <a:ext cx="3304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26A02-D2DE-4EF5-93AB-9AB896F69D37}"/>
              </a:ext>
            </a:extLst>
          </p:cNvPr>
          <p:cNvSpPr/>
          <p:nvPr/>
        </p:nvSpPr>
        <p:spPr>
          <a:xfrm>
            <a:off x="4225838" y="1593668"/>
            <a:ext cx="126226" cy="1835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A0E8C5-195A-4B93-9D59-C2DACCA23228}"/>
              </a:ext>
            </a:extLst>
          </p:cNvPr>
          <p:cNvCxnSpPr>
            <a:cxnSpLocks/>
          </p:cNvCxnSpPr>
          <p:nvPr/>
        </p:nvCxnSpPr>
        <p:spPr>
          <a:xfrm>
            <a:off x="4352064" y="2255522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0861-3A2B-4BF7-8340-782AFA123DE0}"/>
              </a:ext>
            </a:extLst>
          </p:cNvPr>
          <p:cNvSpPr/>
          <p:nvPr/>
        </p:nvSpPr>
        <p:spPr>
          <a:xfrm>
            <a:off x="7167154" y="2229394"/>
            <a:ext cx="45719" cy="7663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412D28-3241-421D-B914-D68F8A890DBB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374924" y="2995749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ACE62-DB56-4F37-8436-D9916EB1E281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866502" y="3428990"/>
            <a:ext cx="34224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F55DF63-5E16-48A9-AE0C-EC56C1846FC0}"/>
              </a:ext>
            </a:extLst>
          </p:cNvPr>
          <p:cNvSpPr/>
          <p:nvPr/>
        </p:nvSpPr>
        <p:spPr>
          <a:xfrm>
            <a:off x="803412" y="1593668"/>
            <a:ext cx="126161" cy="183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C9675E-7865-4CF1-AD02-1C05AFA8979B}"/>
              </a:ext>
            </a:extLst>
          </p:cNvPr>
          <p:cNvSpPr txBox="1"/>
          <p:nvPr/>
        </p:nvSpPr>
        <p:spPr>
          <a:xfrm>
            <a:off x="4415198" y="1783473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Synchronous – Java, ABAP, C, C++</a:t>
            </a:r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C92E57DC-F35C-4AD8-8283-E552DEE18CC5}"/>
              </a:ext>
            </a:extLst>
          </p:cNvPr>
          <p:cNvSpPr/>
          <p:nvPr/>
        </p:nvSpPr>
        <p:spPr>
          <a:xfrm>
            <a:off x="97449" y="2023864"/>
            <a:ext cx="505097" cy="711081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16873-3307-4FEB-8752-65EB610B55DB}"/>
              </a:ext>
            </a:extLst>
          </p:cNvPr>
          <p:cNvCxnSpPr/>
          <p:nvPr/>
        </p:nvCxnSpPr>
        <p:spPr>
          <a:xfrm>
            <a:off x="866492" y="3988526"/>
            <a:ext cx="3304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5DB637D-5485-4DC1-A73E-BDF96077409D}"/>
              </a:ext>
            </a:extLst>
          </p:cNvPr>
          <p:cNvSpPr/>
          <p:nvPr/>
        </p:nvSpPr>
        <p:spPr>
          <a:xfrm>
            <a:off x="4171406" y="3968188"/>
            <a:ext cx="180646" cy="682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98D8C1-8590-4A79-925C-A34344FCCE2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80120" y="4650358"/>
            <a:ext cx="3381609" cy="1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8678F4-C809-4E8D-A864-33C56F195680}"/>
              </a:ext>
            </a:extLst>
          </p:cNvPr>
          <p:cNvCxnSpPr>
            <a:stCxn id="32" idx="3"/>
          </p:cNvCxnSpPr>
          <p:nvPr/>
        </p:nvCxnSpPr>
        <p:spPr>
          <a:xfrm>
            <a:off x="4352052" y="4309273"/>
            <a:ext cx="2745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FE26C-E98C-4CF7-A081-21D4879A9475}"/>
              </a:ext>
            </a:extLst>
          </p:cNvPr>
          <p:cNvSpPr/>
          <p:nvPr/>
        </p:nvSpPr>
        <p:spPr>
          <a:xfrm>
            <a:off x="7097486" y="4309273"/>
            <a:ext cx="115386" cy="1020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3478A3-D27A-4BDE-976F-A80832B668CC}"/>
              </a:ext>
            </a:extLst>
          </p:cNvPr>
          <p:cNvCxnSpPr>
            <a:stCxn id="38" idx="2"/>
          </p:cNvCxnSpPr>
          <p:nvPr/>
        </p:nvCxnSpPr>
        <p:spPr>
          <a:xfrm flipH="1">
            <a:off x="4352051" y="5329644"/>
            <a:ext cx="2803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0AA78-0D27-4FC7-A83E-0628864C68EA}"/>
              </a:ext>
            </a:extLst>
          </p:cNvPr>
          <p:cNvSpPr/>
          <p:nvPr/>
        </p:nvSpPr>
        <p:spPr>
          <a:xfrm>
            <a:off x="4204015" y="5312189"/>
            <a:ext cx="129533" cy="6821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8CEF18-D87C-4793-9552-95E03C449EA5}"/>
              </a:ext>
            </a:extLst>
          </p:cNvPr>
          <p:cNvCxnSpPr>
            <a:stCxn id="41" idx="2"/>
          </p:cNvCxnSpPr>
          <p:nvPr/>
        </p:nvCxnSpPr>
        <p:spPr>
          <a:xfrm flipH="1">
            <a:off x="929573" y="5994359"/>
            <a:ext cx="3339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BA633D-292C-44F5-BD48-2D6B8F405FCF}"/>
              </a:ext>
            </a:extLst>
          </p:cNvPr>
          <p:cNvSpPr txBox="1"/>
          <p:nvPr/>
        </p:nvSpPr>
        <p:spPr>
          <a:xfrm>
            <a:off x="4437009" y="3898716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ASynchronous</a:t>
            </a:r>
            <a:r>
              <a:rPr lang="en-US" b="1" dirty="0"/>
              <a:t> – JavaScript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3A4577-DEAD-4272-9352-A5CB4D7D5782}"/>
              </a:ext>
            </a:extLst>
          </p:cNvPr>
          <p:cNvSpPr txBox="1"/>
          <p:nvPr/>
        </p:nvSpPr>
        <p:spPr>
          <a:xfrm>
            <a:off x="4494306" y="5434149"/>
            <a:ext cx="239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Callbacks</a:t>
            </a:r>
          </a:p>
          <a:p>
            <a:r>
              <a:rPr lang="en-US" b="1" dirty="0"/>
              <a:t>Promise</a:t>
            </a:r>
          </a:p>
        </p:txBody>
      </p:sp>
      <p:sp>
        <p:nvSpPr>
          <p:cNvPr id="46" name="Arrow: Curved Right 45">
            <a:extLst>
              <a:ext uri="{FF2B5EF4-FFF2-40B4-BE49-F238E27FC236}">
                <a16:creationId xmlns:a16="http://schemas.microsoft.com/office/drawing/2014/main" id="{861F130F-A351-4022-A5F4-B9EBA95D91AA}"/>
              </a:ext>
            </a:extLst>
          </p:cNvPr>
          <p:cNvSpPr/>
          <p:nvPr/>
        </p:nvSpPr>
        <p:spPr>
          <a:xfrm rot="10586945">
            <a:off x="7434972" y="2412274"/>
            <a:ext cx="946462" cy="24209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4440D1-6EA4-4E95-8B1A-2B475562C468}"/>
              </a:ext>
            </a:extLst>
          </p:cNvPr>
          <p:cNvSpPr txBox="1"/>
          <p:nvPr/>
        </p:nvSpPr>
        <p:spPr>
          <a:xfrm>
            <a:off x="8577943" y="3313946"/>
            <a:ext cx="164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async</a:t>
            </a:r>
          </a:p>
          <a:p>
            <a:r>
              <a:rPr lang="en-US" b="1" dirty="0" err="1"/>
              <a:t>Util</a:t>
            </a:r>
            <a:r>
              <a:rPr lang="en-US" b="1" dirty="0"/>
              <a:t> (in-built)</a:t>
            </a:r>
          </a:p>
        </p:txBody>
      </p:sp>
    </p:spTree>
    <p:extLst>
      <p:ext uri="{BB962C8B-B14F-4D97-AF65-F5344CB8AC3E}">
        <p14:creationId xmlns:p14="http://schemas.microsoft.com/office/powerpoint/2010/main" val="374652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8580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324736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152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6057</TotalTime>
  <Words>2123</Words>
  <Application>Microsoft Office PowerPoint</Application>
  <PresentationFormat>Widescreen</PresentationFormat>
  <Paragraphs>353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5761</cp:revision>
  <dcterms:created xsi:type="dcterms:W3CDTF">2020-10-03T07:29:13Z</dcterms:created>
  <dcterms:modified xsi:type="dcterms:W3CDTF">2022-11-07T09:47:36Z</dcterms:modified>
</cp:coreProperties>
</file>